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9" r:id="rId5"/>
    <p:sldId id="272" r:id="rId6"/>
    <p:sldId id="260" r:id="rId7"/>
    <p:sldId id="257" r:id="rId8"/>
    <p:sldId id="266" r:id="rId9"/>
    <p:sldId id="275" r:id="rId10"/>
    <p:sldId id="267" r:id="rId11"/>
    <p:sldId id="261" r:id="rId12"/>
    <p:sldId id="270" r:id="rId13"/>
    <p:sldId id="274" r:id="rId14"/>
    <p:sldId id="26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9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1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8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5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4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63C8-81B9-4C7D-9D2D-6F5FE5F1DB2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0BE8-E096-4A6B-B372-23600674B0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19263" y="1880415"/>
            <a:ext cx="9144000" cy="995444"/>
          </a:xfrm>
        </p:spPr>
        <p:txBody>
          <a:bodyPr/>
          <a:lstStyle/>
          <a:p>
            <a:r>
              <a:rPr lang="da-DK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Tag helpers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2076" y="492734"/>
            <a:ext cx="7666194" cy="71067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 Anchor tag </a:t>
            </a:r>
            <a:r>
              <a:rPr 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helper</a:t>
            </a:r>
            <a:endParaRPr lang="en-US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7561" y="1781989"/>
            <a:ext cx="9765052" cy="830997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The</a:t>
            </a:r>
            <a:r>
              <a:rPr lang="en-US" altLang="en-US" sz="2400" dirty="0">
                <a:solidFill>
                  <a:srgbClr val="00206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asp-page-handler</a:t>
            </a:r>
            <a:r>
              <a:rPr lang="en-US" alt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is used</a:t>
            </a:r>
            <a:r>
              <a:rPr lang="en-US" alt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 to set a specific handler.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094436" y="2761304"/>
            <a:ext cx="10125520" cy="138499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&lt;a    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asp-page=“</a:t>
            </a:r>
            <a:r>
              <a:rPr lang="en-US" alt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page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”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</a:t>
            </a:r>
            <a:r>
              <a:rPr lang="en-US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asp-page-handler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=“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handler_method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“ </a:t>
            </a:r>
            <a:r>
              <a:rPr lang="en-US" altLang="en-US" sz="2400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&gt;Click&lt;/a&gt;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402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715" y="249216"/>
            <a:ext cx="10515600" cy="771953"/>
          </a:xfrm>
        </p:spPr>
        <p:txBody>
          <a:bodyPr>
            <a:normAutofit/>
          </a:bodyPr>
          <a:lstStyle/>
          <a:p>
            <a:r>
              <a:rPr lang="en-US" alt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 Select Tag Helper</a:t>
            </a:r>
            <a:endParaRPr lang="en-US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82750" y="1275084"/>
            <a:ext cx="11546077" cy="27738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317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The role of the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Select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2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tag helper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is to render an HTML </a:t>
            </a:r>
            <a:r>
              <a:rPr lang="en-US" altLang="en-US" sz="2200" dirty="0">
                <a:solidFill>
                  <a:srgbClr val="C7254E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S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7254E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elect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 element populated with options generated from :</a:t>
            </a:r>
          </a:p>
          <a:p>
            <a:pPr lvl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An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enumeration </a:t>
            </a:r>
          </a:p>
          <a:p>
            <a:pPr lvl="1">
              <a:lnSpc>
                <a:spcPct val="200000"/>
              </a:lnSpc>
            </a:pPr>
            <a:r>
              <a:rPr lang="en-US" altLang="en-US" sz="18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A collection </a:t>
            </a:r>
            <a:r>
              <a:rPr lang="en-US" altLang="en-US" sz="1800" dirty="0" err="1">
                <a:solidFill>
                  <a:srgbClr val="FF000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SelectListItem</a:t>
            </a:r>
            <a:r>
              <a:rPr lang="en-US" altLang="en-US" sz="1800" dirty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objects, </a:t>
            </a:r>
          </a:p>
          <a:p>
            <a:pPr lvl="1">
              <a:lnSpc>
                <a:spcPct val="200000"/>
              </a:lnSpc>
            </a:pPr>
            <a:r>
              <a:rPr lang="en-US" altLang="en-US" sz="18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And/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or options set via the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option tag helper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825" y="71380"/>
            <a:ext cx="2773412" cy="407140"/>
          </a:xfrm>
        </p:spPr>
        <p:txBody>
          <a:bodyPr>
            <a:noAutofit/>
          </a:bodyPr>
          <a:lstStyle/>
          <a:p>
            <a:r>
              <a:rPr lang="da-DK" sz="2400" b="1" i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Enumeration</a:t>
            </a:r>
            <a:endParaRPr lang="en-US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358495" y="4486719"/>
            <a:ext cx="2725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pic>
        <p:nvPicPr>
          <p:cNvPr id="30" name="Bille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4" y="478519"/>
            <a:ext cx="12038812" cy="63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64" y="57166"/>
            <a:ext cx="3010492" cy="407141"/>
          </a:xfrm>
        </p:spPr>
        <p:txBody>
          <a:bodyPr>
            <a:noAutofit/>
          </a:bodyPr>
          <a:lstStyle/>
          <a:p>
            <a:r>
              <a:rPr lang="en-US" altLang="en-US" sz="24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SelectListItem</a:t>
            </a:r>
            <a:endParaRPr lang="en-US" sz="24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2" y="464307"/>
            <a:ext cx="11800339" cy="63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0992" y="-8145"/>
            <a:ext cx="8572389" cy="1111813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317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</a:t>
            </a: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4867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alt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Validation Tag Helper</a:t>
            </a: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93744" y="997477"/>
            <a:ext cx="10413736" cy="101948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3174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The validation tag helper targets the HTML </a:t>
            </a:r>
            <a:r>
              <a:rPr lang="en-US" altLang="en-US" sz="2000" dirty="0" smtClean="0">
                <a:solidFill>
                  <a:srgbClr val="C7254E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span</a:t>
            </a:r>
            <a:r>
              <a:rPr lang="en-US" altLang="en-US" sz="20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 element, and is used to render property-specific validation error messages.</a:t>
            </a:r>
            <a:endParaRPr lang="en-US" altLang="en-US" sz="2000" dirty="0" smtClean="0">
              <a:latin typeface="Arial Black" panose="020B0A0402010202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1" y="2113068"/>
            <a:ext cx="11437595" cy="47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5783" y="213202"/>
            <a:ext cx="6969734" cy="1103198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7030A0"/>
                </a:solidFill>
              </a:rPr>
              <a:t>Demo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759848" y="1962731"/>
            <a:ext cx="66924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b="1" i="1" dirty="0" smtClean="0"/>
              <a:t>asp-page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b="1" i="1" dirty="0"/>
              <a:t>a</a:t>
            </a:r>
            <a:r>
              <a:rPr lang="da-DK" altLang="en-US" b="1" i="1" dirty="0" smtClean="0"/>
              <a:t>sp-page-handler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b="1" i="1" dirty="0"/>
              <a:t>a</a:t>
            </a:r>
            <a:r>
              <a:rPr lang="da-DK" altLang="en-US" b="1" i="1" dirty="0" smtClean="0"/>
              <a:t>sp-route-id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b="1" i="1" dirty="0"/>
              <a:t>a</a:t>
            </a:r>
            <a:r>
              <a:rPr lang="da-DK" altLang="en-US" b="1" i="1" dirty="0" smtClean="0"/>
              <a:t>sp-for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b="1" i="1" dirty="0"/>
              <a:t>a</a:t>
            </a:r>
            <a:r>
              <a:rPr lang="da-DK" altLang="en-US" b="1" i="1" dirty="0" smtClean="0"/>
              <a:t>sp-label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b="1" i="1" dirty="0" smtClean="0"/>
              <a:t>asp-items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b="1" i="1" dirty="0" smtClean="0"/>
              <a:t>asp-</a:t>
            </a:r>
            <a:r>
              <a:rPr lang="da-DK" altLang="en-US" b="1" i="1" dirty="0" err="1" smtClean="0"/>
              <a:t>validation</a:t>
            </a:r>
            <a:r>
              <a:rPr lang="da-DK" altLang="en-US" b="1" i="1" dirty="0" smtClean="0"/>
              <a:t>-for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b="1" i="1" dirty="0" smtClean="0"/>
              <a:t>asp-</a:t>
            </a:r>
            <a:r>
              <a:rPr lang="da-DK" altLang="en-US" b="1" i="1" dirty="0" err="1" smtClean="0"/>
              <a:t>validation</a:t>
            </a:r>
            <a:r>
              <a:rPr lang="da-DK" altLang="en-US" b="1" i="1" smtClean="0"/>
              <a:t>-summary</a:t>
            </a:r>
            <a:endParaRPr lang="da-DK" altLang="en-US" b="1" i="1" dirty="0" smtClean="0"/>
          </a:p>
          <a:p>
            <a:endParaRPr lang="en-US" dirty="0"/>
          </a:p>
        </p:txBody>
      </p:sp>
      <p:sp>
        <p:nvSpPr>
          <p:cNvPr id="4" name="Rektangel 3"/>
          <p:cNvSpPr/>
          <p:nvPr/>
        </p:nvSpPr>
        <p:spPr>
          <a:xfrm>
            <a:off x="865190" y="1316400"/>
            <a:ext cx="6692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In this Demo , we are going to  look at the use of :</a:t>
            </a:r>
          </a:p>
          <a:p>
            <a:endParaRPr lang="da-DK" altLang="en-US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5540" y="142447"/>
            <a:ext cx="6609659" cy="658245"/>
          </a:xfrm>
        </p:spPr>
        <p:txBody>
          <a:bodyPr>
            <a:normAutofit fontScale="90000"/>
          </a:bodyPr>
          <a:lstStyle/>
          <a:p>
            <a:r>
              <a:rPr lang="da-DK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What</a:t>
            </a:r>
            <a:r>
              <a:rPr lang="da-DK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da-DK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are</a:t>
            </a:r>
            <a:r>
              <a:rPr lang="da-DK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tag helpers?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4980" y="901748"/>
            <a:ext cx="11513306" cy="5290587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Similar </a:t>
            </a:r>
            <a:r>
              <a:rPr lang="en-US" dirty="0">
                <a:latin typeface="Arial Black" panose="020B0A04020102020204" pitchFamily="34" charset="0"/>
              </a:rPr>
              <a:t>to </a:t>
            </a:r>
            <a:r>
              <a:rPr lang="en-US" u="sng" dirty="0">
                <a:latin typeface="Arial Black" panose="020B0A04020102020204" pitchFamily="34" charset="0"/>
              </a:rPr>
              <a:t>HTML helpers </a:t>
            </a:r>
            <a:r>
              <a:rPr lang="en-US" dirty="0" smtClean="0">
                <a:latin typeface="Arial Black" panose="020B0A04020102020204" pitchFamily="34" charset="0"/>
              </a:rPr>
              <a:t>, </a:t>
            </a:r>
            <a:r>
              <a:rPr lang="en-US" u="sng" dirty="0" smtClean="0">
                <a:latin typeface="Arial Black" panose="020B0A04020102020204" pitchFamily="34" charset="0"/>
              </a:rPr>
              <a:t>Tag </a:t>
            </a:r>
            <a:r>
              <a:rPr lang="en-US" u="sng" dirty="0">
                <a:latin typeface="Arial Black" panose="020B0A04020102020204" pitchFamily="34" charset="0"/>
              </a:rPr>
              <a:t>Helpers </a:t>
            </a:r>
            <a:r>
              <a:rPr lang="en-US" dirty="0">
                <a:latin typeface="Arial Black" panose="020B0A04020102020204" pitchFamily="34" charset="0"/>
              </a:rPr>
              <a:t>enable </a:t>
            </a:r>
            <a:r>
              <a:rPr lang="en-US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server-side code </a:t>
            </a:r>
            <a:r>
              <a:rPr lang="en-US" dirty="0">
                <a:latin typeface="Arial Black" panose="020B0A04020102020204" pitchFamily="34" charset="0"/>
              </a:rPr>
              <a:t>to participate in </a:t>
            </a:r>
            <a:r>
              <a:rPr lang="en-US" u="sng" dirty="0">
                <a:latin typeface="Arial Black" panose="020B0A04020102020204" pitchFamily="34" charset="0"/>
              </a:rPr>
              <a:t>creating and rendering HTML elements </a:t>
            </a:r>
            <a:r>
              <a:rPr lang="en-US" dirty="0">
                <a:latin typeface="Arial Black" panose="020B0A04020102020204" pitchFamily="34" charset="0"/>
              </a:rPr>
              <a:t>in Razor </a:t>
            </a:r>
            <a:r>
              <a:rPr lang="en-US" dirty="0" smtClean="0">
                <a:latin typeface="Arial Black" panose="020B0A04020102020204" pitchFamily="34" charset="0"/>
              </a:rPr>
              <a:t>pages. 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lnSpc>
                <a:spcPct val="160000"/>
              </a:lnSpc>
            </a:pPr>
            <a:r>
              <a:rPr lang="da-DK" dirty="0" smtClean="0">
                <a:latin typeface="Arial Black" panose="020B0A04020102020204" pitchFamily="34" charset="0"/>
              </a:rPr>
              <a:t>IntelliSense Support.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There </a:t>
            </a:r>
            <a:r>
              <a:rPr lang="en-US" dirty="0">
                <a:latin typeface="Arial Black" panose="020B0A04020102020204" pitchFamily="34" charset="0"/>
              </a:rPr>
              <a:t>are many built-in Tag Helpers for common tasks, such as creating </a:t>
            </a:r>
            <a:r>
              <a:rPr lang="en-US" b="1" dirty="0">
                <a:latin typeface="Arial Black" panose="020B0A04020102020204" pitchFamily="34" charset="0"/>
              </a:rPr>
              <a:t>forms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b="1" dirty="0">
                <a:latin typeface="Arial Black" panose="020B0A04020102020204" pitchFamily="34" charset="0"/>
              </a:rPr>
              <a:t>links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smtClean="0">
                <a:latin typeface="Arial Black" panose="020B0A04020102020204" pitchFamily="34" charset="0"/>
              </a:rPr>
              <a:t>…..etc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Example</a:t>
            </a:r>
            <a:r>
              <a:rPr lang="en-US" dirty="0" smtClean="0">
                <a:latin typeface="Arial Black" panose="020B0A04020102020204" pitchFamily="34" charset="0"/>
              </a:rPr>
              <a:t>: </a:t>
            </a:r>
            <a:r>
              <a:rPr lang="en-US" dirty="0" err="1" smtClean="0">
                <a:latin typeface="Arial Black" panose="020B0A04020102020204" pitchFamily="34" charset="0"/>
              </a:rPr>
              <a:t>LabelTagHelper</a:t>
            </a:r>
            <a:r>
              <a:rPr lang="en-US" dirty="0" smtClean="0">
                <a:latin typeface="Arial Black" panose="020B0A04020102020204" pitchFamily="34" charset="0"/>
              </a:rPr>
              <a:t> can target the HTML &lt;label&gt; element when the </a:t>
            </a:r>
            <a:r>
              <a:rPr lang="en-US" dirty="0" err="1" smtClean="0">
                <a:latin typeface="Arial Black" panose="020B0A04020102020204" pitchFamily="34" charset="0"/>
              </a:rPr>
              <a:t>LabelTagHelper</a:t>
            </a:r>
            <a:r>
              <a:rPr lang="en-US" dirty="0" smtClean="0">
                <a:latin typeface="Arial Black" panose="020B0A04020102020204" pitchFamily="34" charset="0"/>
              </a:rPr>
              <a:t> attributes are applied.</a:t>
            </a:r>
          </a:p>
        </p:txBody>
      </p:sp>
    </p:spTree>
    <p:extLst>
      <p:ext uri="{BB962C8B-B14F-4D97-AF65-F5344CB8AC3E}">
        <p14:creationId xmlns:p14="http://schemas.microsoft.com/office/powerpoint/2010/main" val="29388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040" y="267558"/>
            <a:ext cx="10515600" cy="695745"/>
          </a:xfrm>
        </p:spPr>
        <p:txBody>
          <a:bodyPr>
            <a:normAutofit/>
          </a:bodyPr>
          <a:lstStyle/>
          <a:p>
            <a:r>
              <a:rPr lang="en-US" altLang="en-US" sz="4000" i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Register tag helpers</a:t>
            </a:r>
            <a:endParaRPr lang="en-US" sz="4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0711" y="3784505"/>
            <a:ext cx="10541658" cy="20159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If y</a:t>
            </a:r>
            <a:r>
              <a:rPr lang="en-US" altLang="en-US" sz="18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 plan on using tag helpers throughout the application, you can add the @</a:t>
            </a:r>
            <a:r>
              <a:rPr lang="en-US" altLang="en-US" sz="1800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addTagHelper</a:t>
            </a:r>
            <a:r>
              <a:rPr lang="en-US" altLang="en-US" sz="18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directive  inside the </a:t>
            </a:r>
            <a:r>
              <a:rPr lang="en-US" altLang="en-US" sz="1800" dirty="0" err="1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ViewImports</a:t>
            </a:r>
            <a:r>
              <a:rPr lang="en-US" altLang="en-US" sz="1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file </a:t>
            </a:r>
            <a:r>
              <a:rPr lang="en-US" altLang="en-US" sz="18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 shown above. (register all the tag helpers in the assembly </a:t>
            </a:r>
            <a:r>
              <a:rPr lang="en-US" altLang="en-US" sz="1800" dirty="0">
                <a:latin typeface="Arial Black" panose="020B0A04020102020204" pitchFamily="34" charset="0"/>
                <a:cs typeface="Courier New" panose="02070309020205020404" pitchFamily="49" charset="0"/>
              </a:rPr>
              <a:t> </a:t>
            </a:r>
            <a:r>
              <a:rPr lang="en-US" altLang="en-US" sz="1800" dirty="0" err="1">
                <a:latin typeface="Arial Black" panose="020B0A04020102020204" pitchFamily="34" charset="0"/>
                <a:cs typeface="Courier New" panose="02070309020205020404" pitchFamily="49" charset="0"/>
              </a:rPr>
              <a:t>Microsoft.AspNet.Mvc.TagHelpers</a:t>
            </a:r>
            <a:r>
              <a:rPr lang="en-US" altLang="en-US" sz="2000" dirty="0">
                <a:latin typeface="Arial Black" panose="020B0A04020102020204" pitchFamily="34" charset="0"/>
                <a:cs typeface="Courier New" panose="02070309020205020404" pitchFamily="49" charset="0"/>
              </a:rPr>
              <a:t>" </a:t>
            </a:r>
            <a:endParaRPr lang="en-US" altLang="en-US" sz="2000" dirty="0">
              <a:latin typeface="Arial Black" panose="020B0A040201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justLow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18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ou can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also place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</a:t>
            </a:r>
            <a:r>
              <a:rPr lang="en-US" altLang="en-US" sz="1800" dirty="0" err="1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addTagHelper</a:t>
            </a:r>
            <a:r>
              <a:rPr lang="en-US" altLang="en-US" sz="1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directive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into an individual page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968565"/>
            <a:ext cx="9106098" cy="1613230"/>
          </a:xfrm>
          <a:prstGeom prst="rect">
            <a:avLst/>
          </a:prstGeom>
        </p:spPr>
      </p:pic>
      <p:sp>
        <p:nvSpPr>
          <p:cNvPr id="6" name="Afrundet rektangel 5"/>
          <p:cNvSpPr/>
          <p:nvPr/>
        </p:nvSpPr>
        <p:spPr>
          <a:xfrm>
            <a:off x="957040" y="3036944"/>
            <a:ext cx="8973439" cy="3505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829119" y="1455605"/>
            <a:ext cx="2957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ViewImports.CSHTML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4118" y="494331"/>
            <a:ext cx="6846156" cy="620655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 Input Tag Helper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3676634"/>
            <a:ext cx="3752356" cy="276998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class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Member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PersonId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string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Name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[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EmailAddress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]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string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Email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en-US" dirty="0">
                <a:solidFill>
                  <a:srgbClr val="666600"/>
                </a:solidFill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9821" y="1461030"/>
            <a:ext cx="5356110" cy="207749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&lt;form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Lato Black" panose="020F0A02020204030203" pitchFamily="34" charset="0"/>
              </a:rPr>
              <a:t>method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"post"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&lt;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ato Black" panose="020F0A02020204030203" pitchFamily="34" charset="0"/>
              </a:rPr>
              <a:t>input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Lato Black" panose="020F0A02020204030203" pitchFamily="34" charset="0"/>
              </a:rPr>
              <a:t>asp-for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Member.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Lato Black" panose="020F0A02020204030203" pitchFamily="34" charset="0"/>
              </a:rPr>
              <a:t>PersonId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br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&lt;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ato Black" panose="020F0A02020204030203" pitchFamily="34" charset="0"/>
              </a:rPr>
              <a:t>input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Lato Black" panose="020F0A02020204030203" pitchFamily="34" charset="0"/>
              </a:rPr>
              <a:t>asp-for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Member.</a:t>
            </a:r>
            <a:r>
              <a:rPr lang="en-US" altLang="en-US" dirty="0" err="1">
                <a:solidFill>
                  <a:srgbClr val="0070C0"/>
                </a:solidFill>
                <a:latin typeface="Lato Black" panose="020F0A02020204030203" pitchFamily="34" charset="0"/>
              </a:rPr>
              <a:t>Name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br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&lt;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ato Black" panose="020F0A02020204030203" pitchFamily="34" charset="0"/>
              </a:rPr>
              <a:t>input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Lato Black" panose="020F0A02020204030203" pitchFamily="34" charset="0"/>
              </a:rPr>
              <a:t>asp-for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Member.</a:t>
            </a:r>
            <a:r>
              <a:rPr lang="en-US" altLang="en-US" dirty="0" err="1">
                <a:solidFill>
                  <a:srgbClr val="0070C0"/>
                </a:solidFill>
                <a:latin typeface="Lato Black" panose="020F0A02020204030203" pitchFamily="34" charset="0"/>
              </a:rPr>
              <a:t>Email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br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15704" y="1993246"/>
            <a:ext cx="4322658" cy="4647426"/>
          </a:xfrm>
          <a:prstGeom prst="rect">
            <a:avLst/>
          </a:prstGeom>
          <a:solidFill>
            <a:srgbClr val="F9F9F9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class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RegisterModel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PageModel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[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BindProperty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]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Member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Member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void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OnGet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()</a:t>
            </a:r>
            <a:endParaRPr lang="en-US" altLang="en-US" dirty="0">
              <a:solidFill>
                <a:srgbClr val="333333"/>
              </a:solidFill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solidFill>
                  <a:srgbClr val="666600"/>
                </a:solidFill>
                <a:latin typeface="Lato Black" panose="020F0A02020204030203" pitchFamily="34" charset="0"/>
              </a:rPr>
              <a:t> </a:t>
            </a:r>
            <a:r>
              <a:rPr lang="en-US" altLang="en-US" dirty="0" smtClean="0">
                <a:solidFill>
                  <a:srgbClr val="666600"/>
                </a:solidFill>
                <a:latin typeface="Lato Black" panose="020F0A02020204030203" pitchFamily="34" charset="0"/>
              </a:rPr>
              <a:t>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FF"/>
                </a:solidFill>
                <a:latin typeface="Lato Black" panose="020F0A02020204030203" pitchFamily="34" charset="0"/>
              </a:rPr>
              <a:t>public</a:t>
            </a:r>
            <a:r>
              <a:rPr lang="en-US" altLang="en-US" dirty="0">
                <a:solidFill>
                  <a:srgbClr val="000000"/>
                </a:solidFill>
                <a:latin typeface="Lato Black" panose="020F0A02020204030203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Lato Black" panose="020F0A02020204030203" pitchFamily="34" charset="0"/>
              </a:rPr>
              <a:t>void</a:t>
            </a:r>
            <a:r>
              <a:rPr lang="en-US" altLang="en-US" dirty="0">
                <a:solidFill>
                  <a:srgbClr val="000000"/>
                </a:solidFill>
                <a:latin typeface="Lato Black" panose="020F0A02020204030203" pitchFamily="34" charset="0"/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  <a:latin typeface="Lato Black" panose="020F0A02020204030203" pitchFamily="34" charset="0"/>
              </a:rPr>
              <a:t>OnPost</a:t>
            </a:r>
            <a:r>
              <a:rPr lang="en-US" altLang="en-US" dirty="0" smtClean="0">
                <a:solidFill>
                  <a:srgbClr val="666600"/>
                </a:solidFill>
                <a:latin typeface="Lato Black" panose="020F0A02020204030203" pitchFamily="34" charset="0"/>
              </a:rPr>
              <a:t>()</a:t>
            </a:r>
            <a:endParaRPr lang="en-US" altLang="en-US" dirty="0">
              <a:solidFill>
                <a:srgbClr val="333333"/>
              </a:solidFill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666600"/>
                </a:solidFill>
                <a:latin typeface="Lato Black" panose="020F0A02020204030203" pitchFamily="34" charset="0"/>
              </a:rPr>
              <a:t>{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en-US" dirty="0" smtClean="0">
                <a:solidFill>
                  <a:srgbClr val="333333"/>
                </a:solidFill>
                <a:latin typeface="Lato Black" panose="020F0A02020204030203" pitchFamily="34" charset="0"/>
              </a:rPr>
              <a:t>  </a:t>
            </a:r>
            <a:endParaRPr lang="en-US" altLang="en-US" dirty="0">
              <a:solidFill>
                <a:srgbClr val="333333"/>
              </a:solidFill>
              <a:latin typeface="Lato Black" panose="020F0A0202020403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666600"/>
                </a:solidFill>
                <a:latin typeface="Lato Black" panose="020F0A02020204030203" pitchFamily="34" charset="0"/>
              </a:rPr>
              <a:t>          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Lige pilforbindelse 7"/>
          <p:cNvCxnSpPr/>
          <p:nvPr/>
        </p:nvCxnSpPr>
        <p:spPr>
          <a:xfrm>
            <a:off x="2733724" y="1993246"/>
            <a:ext cx="6415014" cy="26166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frundet rektangel 2"/>
          <p:cNvSpPr/>
          <p:nvPr/>
        </p:nvSpPr>
        <p:spPr>
          <a:xfrm>
            <a:off x="1236571" y="2117807"/>
            <a:ext cx="2994305" cy="2605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9361" y="133780"/>
            <a:ext cx="10515600" cy="620655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 Input Tag Helper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4003544"/>
            <a:ext cx="3752356" cy="276998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class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Member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PersonId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string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Name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[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EmailAddress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]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string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Email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en-US" dirty="0">
                <a:solidFill>
                  <a:srgbClr val="666600"/>
                </a:solidFill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5922" y="1500769"/>
            <a:ext cx="5356110" cy="207749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&lt;form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Lato Black" panose="020F0A02020204030203" pitchFamily="34" charset="0"/>
              </a:rPr>
              <a:t>method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“Get"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&lt;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ato Black" panose="020F0A02020204030203" pitchFamily="34" charset="0"/>
              </a:rPr>
              <a:t>input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Lato Black" panose="020F0A02020204030203" pitchFamily="34" charset="0"/>
              </a:rPr>
              <a:t>asp-for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Member.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Lato Black" panose="020F0A02020204030203" pitchFamily="34" charset="0"/>
              </a:rPr>
              <a:t>PersonId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br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&lt;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ato Black" panose="020F0A02020204030203" pitchFamily="34" charset="0"/>
              </a:rPr>
              <a:t>input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Lato Black" panose="020F0A02020204030203" pitchFamily="34" charset="0"/>
              </a:rPr>
              <a:t>asp-for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Member.</a:t>
            </a:r>
            <a:r>
              <a:rPr lang="en-US" altLang="en-US" dirty="0" err="1">
                <a:solidFill>
                  <a:srgbClr val="0070C0"/>
                </a:solidFill>
                <a:latin typeface="Lato Black" panose="020F0A02020204030203" pitchFamily="34" charset="0"/>
              </a:rPr>
              <a:t>Name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br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&lt;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ato Black" panose="020F0A02020204030203" pitchFamily="34" charset="0"/>
              </a:rPr>
              <a:t>input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Lato Black" panose="020F0A02020204030203" pitchFamily="34" charset="0"/>
              </a:rPr>
              <a:t>asp-for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=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Member.</a:t>
            </a:r>
            <a:r>
              <a:rPr lang="en-US" altLang="en-US" dirty="0" err="1">
                <a:solidFill>
                  <a:srgbClr val="0070C0"/>
                </a:solidFill>
                <a:latin typeface="Lato Black" panose="020F0A02020204030203" pitchFamily="34" charset="0"/>
              </a:rPr>
              <a:t>Email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Lato Black" panose="020F0A02020204030203" pitchFamily="34" charset="0"/>
              </a:rPr>
              <a:t>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/&gt;&lt;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br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Lato Black" panose="020F0A02020204030203" pitchFamily="34" charset="0"/>
              </a:rPr>
              <a:t>/&gt;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974075" y="1586624"/>
            <a:ext cx="4322658" cy="4647426"/>
          </a:xfrm>
          <a:prstGeom prst="rect">
            <a:avLst/>
          </a:prstGeom>
          <a:solidFill>
            <a:srgbClr val="F9F9F9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class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RegisterModel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PageModel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[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BindProperty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SupporsGet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=true]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Lato Black" panose="020F0A02020204030203" pitchFamily="34" charset="0"/>
              </a:rPr>
              <a:t>Member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Member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set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public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ato Black" panose="020F0A02020204030203" pitchFamily="34" charset="0"/>
              </a:rPr>
              <a:t>void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 Black" panose="020F0A02020204030203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Lato Black" panose="020F0A02020204030203" pitchFamily="34" charset="0"/>
              </a:rPr>
              <a:t>OnGet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()</a:t>
            </a:r>
            <a:endParaRPr lang="en-US" altLang="en-US" dirty="0">
              <a:solidFill>
                <a:srgbClr val="333333"/>
              </a:solidFill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{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FF"/>
                </a:solidFill>
                <a:latin typeface="Lato Black" panose="020F0A02020204030203" pitchFamily="34" charset="0"/>
              </a:rPr>
              <a:t>public</a:t>
            </a:r>
            <a:r>
              <a:rPr lang="en-US" altLang="en-US" dirty="0">
                <a:solidFill>
                  <a:srgbClr val="000000"/>
                </a:solidFill>
                <a:latin typeface="Lato Black" panose="020F0A02020204030203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Lato Black" panose="020F0A02020204030203" pitchFamily="34" charset="0"/>
              </a:rPr>
              <a:t>void</a:t>
            </a:r>
            <a:r>
              <a:rPr lang="en-US" altLang="en-US" dirty="0">
                <a:solidFill>
                  <a:srgbClr val="000000"/>
                </a:solidFill>
                <a:latin typeface="Lato Black" panose="020F0A02020204030203" pitchFamily="34" charset="0"/>
              </a:rPr>
              <a:t> </a:t>
            </a:r>
            <a:r>
              <a:rPr lang="en-US" altLang="en-US" dirty="0" err="1" smtClean="0">
                <a:latin typeface="Lato Black" panose="020F0A02020204030203" pitchFamily="34" charset="0"/>
              </a:rPr>
              <a:t>OnPost</a:t>
            </a:r>
            <a:r>
              <a:rPr lang="en-US" altLang="en-US" dirty="0" smtClean="0">
                <a:solidFill>
                  <a:srgbClr val="666600"/>
                </a:solidFill>
                <a:latin typeface="Lato Black" panose="020F0A02020204030203" pitchFamily="34" charset="0"/>
              </a:rPr>
              <a:t>()</a:t>
            </a:r>
            <a:endParaRPr lang="en-US" altLang="en-US" dirty="0">
              <a:solidFill>
                <a:srgbClr val="333333"/>
              </a:solidFill>
              <a:latin typeface="Lato Black" panose="020F0A02020204030203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666600"/>
                </a:solidFill>
                <a:latin typeface="Lato Black" panose="020F0A02020204030203" pitchFamily="34" charset="0"/>
              </a:rPr>
              <a:t>{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333333"/>
              </a:solidFill>
              <a:latin typeface="Lato Black" panose="020F0A020202040302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666600"/>
                </a:solidFill>
                <a:latin typeface="Lato Black" panose="020F0A02020204030203" pitchFamily="34" charset="0"/>
              </a:rPr>
              <a:t>          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Lato Black" panose="020F0A02020204030203" pitchFamily="34" charset="0"/>
              </a:rPr>
              <a:t>}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Lige pilforbindelse 11"/>
          <p:cNvCxnSpPr/>
          <p:nvPr/>
        </p:nvCxnSpPr>
        <p:spPr>
          <a:xfrm>
            <a:off x="2871121" y="2108332"/>
            <a:ext cx="5885956" cy="11768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billedforklaring 15"/>
          <p:cNvSpPr/>
          <p:nvPr/>
        </p:nvSpPr>
        <p:spPr>
          <a:xfrm>
            <a:off x="2781103" y="1179718"/>
            <a:ext cx="1426085" cy="406906"/>
          </a:xfrm>
          <a:prstGeom prst="wedgeEllipseCallout">
            <a:avLst>
              <a:gd name="adj1" fmla="val -75288"/>
              <a:gd name="adj2" fmla="val 107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1815" y="215347"/>
            <a:ext cx="11590289" cy="237369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317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 Label Tag </a:t>
            </a:r>
            <a:r>
              <a:rPr lang="en-US" alt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Helper</a:t>
            </a:r>
            <a:br>
              <a:rPr lang="en-US" alt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en-US" alt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en-US" alt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The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label tag helper generates appropriate </a:t>
            </a: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rgbClr val="C7254E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for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 attribute values and content based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on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the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PageModel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 property that is assigned to it.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58161" y="3143305"/>
            <a:ext cx="10636809" cy="196977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Example: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&lt;label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asp-for="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Email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”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&gt;&lt;/label&gt;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 Black" panose="020F0A02020204030203" pitchFamily="34" charset="0"/>
                <a:cs typeface="Open Sans" panose="020B0606030504020204" pitchFamily="34" charset="0"/>
              </a:rPr>
              <a:t>                                                                                This renders as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                                                           &lt;label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for="Email”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&gt;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Email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&lt;/label&gt;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570" y="241629"/>
            <a:ext cx="10515600" cy="71067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 Anchor tag </a:t>
            </a:r>
            <a:r>
              <a:rPr 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helper</a:t>
            </a:r>
            <a:endParaRPr lang="en-US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36385" y="1128816"/>
            <a:ext cx="11764017" cy="535531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  <a:cs typeface="Open Sans" panose="020B0606030504020204" pitchFamily="34" charset="0"/>
              </a:rPr>
              <a:t>The name of the Razor page 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  <a:cs typeface="Open Sans" panose="020B0606030504020204" pitchFamily="34" charset="0"/>
              </a:rPr>
              <a:t>to link to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  <a:cs typeface="Open Sans" panose="020B0606030504020204" pitchFamily="34" charset="0"/>
              </a:rPr>
              <a:t>must be provided without the file extension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:         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&lt;a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 Black" panose="020B0A04020102020204" pitchFamily="34" charset="0"/>
              </a:rPr>
              <a:t>asp-page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Black" panose="020B0A04020102020204" pitchFamily="34" charset="0"/>
              </a:rPr>
              <a:t>=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Arial Black" panose="020B0A04020102020204" pitchFamily="34" charset="0"/>
              </a:rPr>
              <a:t>"page"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&gt;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Click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&lt;/a&gt;.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en-US" sz="22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This </a:t>
            </a:r>
            <a:r>
              <a:rPr lang="en-US" altLang="en-US" sz="2200" dirty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renders as </a:t>
            </a:r>
            <a:r>
              <a:rPr lang="en-US" altLang="en-US" sz="2400" b="1" dirty="0">
                <a:solidFill>
                  <a:srgbClr val="C7254E"/>
                </a:solidFill>
                <a:latin typeface="Menlo"/>
              </a:rPr>
              <a:t>&lt;a </a:t>
            </a:r>
            <a:r>
              <a:rPr lang="en-US" altLang="en-US" sz="2400" b="1" dirty="0" smtClean="0">
                <a:solidFill>
                  <a:srgbClr val="C7254E"/>
                </a:solidFill>
                <a:latin typeface="Menlo"/>
              </a:rPr>
              <a:t> </a:t>
            </a:r>
            <a:r>
              <a:rPr lang="en-US" altLang="en-US" sz="2400" b="1" dirty="0" err="1" smtClean="0">
                <a:solidFill>
                  <a:srgbClr val="C7254E"/>
                </a:solidFill>
                <a:latin typeface="Menlo"/>
              </a:rPr>
              <a:t>href</a:t>
            </a:r>
            <a:r>
              <a:rPr lang="en-US" altLang="en-US" sz="2400" b="1" dirty="0" smtClean="0">
                <a:solidFill>
                  <a:srgbClr val="C7254E"/>
                </a:solidFill>
                <a:latin typeface="Menlo"/>
              </a:rPr>
              <a:t>=</a:t>
            </a:r>
            <a:r>
              <a:rPr lang="en-US" altLang="en-US" sz="2400" b="1" dirty="0">
                <a:solidFill>
                  <a:srgbClr val="C7254E"/>
                </a:solidFill>
                <a:latin typeface="Menlo"/>
              </a:rPr>
              <a:t>"</a:t>
            </a:r>
            <a:r>
              <a:rPr lang="en-US" altLang="en-US" sz="2400" b="1" dirty="0" smtClean="0">
                <a:solidFill>
                  <a:srgbClr val="C7254E"/>
                </a:solidFill>
                <a:latin typeface="Menlo"/>
              </a:rPr>
              <a:t>page"&gt;</a:t>
            </a:r>
            <a:r>
              <a:rPr lang="en-US" altLang="en-US" sz="2400" b="1" dirty="0">
                <a:solidFill>
                  <a:srgbClr val="C7254E"/>
                </a:solidFill>
                <a:latin typeface="Menlo"/>
              </a:rPr>
              <a:t>Click&lt;/</a:t>
            </a:r>
            <a:r>
              <a:rPr lang="en-US" altLang="en-US" sz="2400" b="1" dirty="0" smtClean="0">
                <a:solidFill>
                  <a:srgbClr val="C7254E"/>
                </a:solidFill>
                <a:latin typeface="Menlo"/>
              </a:rPr>
              <a:t>a&gt;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If no valid page name is specified, the tag helper will generate a link to the current page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: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&lt;a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 Black" panose="020B0A04020102020204" pitchFamily="34" charset="0"/>
              </a:rPr>
              <a:t>asp-page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Black" panose="020B0A04020102020204" pitchFamily="34" charset="0"/>
              </a:rPr>
              <a:t>=</a:t>
            </a:r>
            <a:r>
              <a:rPr lang="en-US" altLang="en-US" sz="2200" dirty="0">
                <a:solidFill>
                  <a:srgbClr val="008800"/>
                </a:solidFill>
                <a:latin typeface="Arial Black" panose="020B0A04020102020204" pitchFamily="34" charset="0"/>
              </a:rPr>
              <a:t>"</a:t>
            </a:r>
            <a:r>
              <a:rPr kumimoji="0" lang="en-US" altLang="en-US" sz="2200" b="0" i="0" u="none" strike="noStrike" cap="none" normalizeH="0" dirty="0" smtClean="0">
                <a:ln>
                  <a:noFill/>
                </a:ln>
                <a:solidFill>
                  <a:srgbClr val="0088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altLang="en-US" sz="2200" dirty="0">
                <a:solidFill>
                  <a:srgbClr val="008800"/>
                </a:solidFill>
                <a:latin typeface="Arial Black" panose="020B0A04020102020204" pitchFamily="34" charset="0"/>
              </a:rPr>
              <a:t>"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&gt;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Click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&lt;/a&gt;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Black" panose="020B0A04020102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If you want to generate a link to the default page in a folder, you must include the default page's file name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: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&lt;a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 Black" panose="020B0A04020102020204" pitchFamily="34" charset="0"/>
              </a:rPr>
              <a:t>asp-page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Black" panose="020B0A04020102020204" pitchFamily="34" charset="0"/>
              </a:rPr>
              <a:t>=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Arial Black" panose="020B0A04020102020204" pitchFamily="34" charset="0"/>
              </a:rPr>
              <a:t>"/folder/index"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&gt;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Back to index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Black" panose="020B0A04020102020204" pitchFamily="34" charset="0"/>
              </a:rPr>
              <a:t>&lt;/a&gt;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297" y="36613"/>
            <a:ext cx="10515600" cy="60170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 Anchor tag </a:t>
            </a:r>
            <a:r>
              <a:rPr 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helper</a:t>
            </a:r>
            <a:endParaRPr lang="en-US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-1" y="1423147"/>
            <a:ext cx="12157257" cy="470898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The</a:t>
            </a:r>
            <a:r>
              <a:rPr lang="en-US" altLang="en-US" sz="2400" dirty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2400" dirty="0">
                <a:solidFill>
                  <a:srgbClr val="7030A0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route-</a:t>
            </a:r>
            <a:r>
              <a:rPr lang="en-US" altLang="en-US" sz="2400" dirty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 attribute enables you to specify </a:t>
            </a:r>
            <a:r>
              <a:rPr lang="en-US" altLang="en-US" sz="2400" u="sng" dirty="0">
                <a:solidFill>
                  <a:srgbClr val="7030A0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the value for a single route data </a:t>
            </a:r>
            <a:r>
              <a:rPr lang="en-US" altLang="en-US" sz="2400" u="sng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parameter</a:t>
            </a:r>
            <a:r>
              <a:rPr lang="en-US" alt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. </a:t>
            </a:r>
            <a:r>
              <a:rPr lang="en-US" altLang="en-US" sz="2400" dirty="0" err="1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Usefull</a:t>
            </a:r>
            <a:r>
              <a:rPr lang="en-US" alt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when passing data (</a:t>
            </a:r>
            <a:r>
              <a:rPr lang="en-US" altLang="en-US" sz="2400" i="1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i.e. the id</a:t>
            </a:r>
            <a:r>
              <a:rPr lang="en-US" altLang="en-US" sz="24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) from one page to another. </a:t>
            </a:r>
            <a:r>
              <a:rPr lang="en-US" altLang="en-US" sz="24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   An </a:t>
            </a:r>
            <a:r>
              <a:rPr lang="en-US" altLang="en-US" sz="24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example is when </a:t>
            </a:r>
            <a:r>
              <a:rPr lang="en-US" altLang="en-US" sz="2400" b="1" i="1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editing </a:t>
            </a:r>
            <a:r>
              <a:rPr lang="en-US" altLang="en-US" sz="24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a specific item in a collection</a:t>
            </a:r>
            <a:r>
              <a:rPr lang="en-US" altLang="en-US" sz="24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en-US" sz="2400" dirty="0" smtClean="0">
              <a:solidFill>
                <a:srgbClr val="333333"/>
              </a:solidFill>
              <a:latin typeface="Arial Rounded MT Bold" panose="020F070403050403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The </a:t>
            </a:r>
            <a:r>
              <a:rPr lang="en-US" altLang="en-US" sz="2400" dirty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parameter name is added after the hyphen.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en-US" sz="2000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Example: If </a:t>
            </a:r>
            <a:r>
              <a:rPr lang="en-US" altLang="en-US" sz="2000" dirty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the route parameter name is </a:t>
            </a:r>
            <a:r>
              <a:rPr lang="en-US" altLang="en-US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“</a:t>
            </a:r>
            <a:r>
              <a:rPr lang="en-US" altLang="en-US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id</a:t>
            </a:r>
            <a:r>
              <a:rPr lang="en-US" altLang="en-US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": </a:t>
            </a:r>
            <a:r>
              <a:rPr lang="en-US" altLang="en-US" sz="2000" dirty="0">
                <a:solidFill>
                  <a:srgbClr val="660066"/>
                </a:solidFill>
                <a:latin typeface="Arial Black" panose="020B0A04020102020204" pitchFamily="34" charset="0"/>
              </a:rPr>
              <a:t>&lt;a </a:t>
            </a:r>
            <a:r>
              <a:rPr lang="en-US" altLang="en-US" sz="2000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asp-route-id=“value"&gt;</a:t>
            </a:r>
            <a:r>
              <a:rPr lang="en-US" altLang="en-US" sz="2000" dirty="0">
                <a:solidFill>
                  <a:srgbClr val="660066"/>
                </a:solidFill>
                <a:latin typeface="Arial Black" panose="020B0A04020102020204" pitchFamily="34" charset="0"/>
              </a:rPr>
              <a:t>Click&lt;/a&gt;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Example: If the route parameter name is </a:t>
            </a:r>
            <a:r>
              <a:rPr lang="en-US" altLang="en-US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“</a:t>
            </a:r>
            <a:r>
              <a:rPr lang="en-US" altLang="en-US" dirty="0" smtClean="0">
                <a:solidFill>
                  <a:srgbClr val="7030A0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title</a:t>
            </a:r>
            <a:r>
              <a:rPr lang="en-US" altLang="en-US" dirty="0" smtClean="0">
                <a:solidFill>
                  <a:srgbClr val="333333"/>
                </a:solidFill>
                <a:latin typeface="Arial Rounded MT Bold" panose="020F0704030504030204" pitchFamily="34" charset="0"/>
                <a:cs typeface="Open Sans" panose="020B0606030504020204" pitchFamily="34" charset="0"/>
              </a:rPr>
              <a:t>": </a:t>
            </a:r>
            <a:r>
              <a:rPr lang="en-US" altLang="en-US" sz="2000" dirty="0">
                <a:solidFill>
                  <a:srgbClr val="660066"/>
                </a:solidFill>
                <a:latin typeface="Arial Black" panose="020B0A04020102020204" pitchFamily="34" charset="0"/>
              </a:rPr>
              <a:t>&lt;a </a:t>
            </a:r>
            <a:r>
              <a:rPr lang="en-US" altLang="en-US" sz="2000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asp-route-title=“</a:t>
            </a:r>
            <a:r>
              <a:rPr lang="en-US" altLang="en-US" sz="2000" dirty="0">
                <a:solidFill>
                  <a:srgbClr val="660066"/>
                </a:solidFill>
                <a:latin typeface="Arial Black" panose="020B0A04020102020204" pitchFamily="34" charset="0"/>
              </a:rPr>
              <a:t>value"&gt;Click&lt;/a&gt;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927169" y="4318930"/>
            <a:ext cx="582752" cy="3979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8278555" y="4866049"/>
            <a:ext cx="704357" cy="3979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225" y="254553"/>
            <a:ext cx="7642506" cy="601704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The Anchor tag </a:t>
            </a:r>
            <a:r>
              <a:rPr lang="en-US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helper</a:t>
            </a:r>
            <a:endParaRPr lang="en-US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2406" y="1293524"/>
            <a:ext cx="11931420" cy="433965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en-US" sz="2400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&lt;</a:t>
            </a:r>
            <a:r>
              <a:rPr lang="en-US" altLang="en-US" sz="2400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a </a:t>
            </a:r>
            <a:r>
              <a:rPr lang="en-US" altLang="en-US" sz="2400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asp-page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=“page” 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asp-route-id=“</a:t>
            </a:r>
            <a:r>
              <a:rPr lang="en-US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value</a:t>
            </a:r>
            <a:r>
              <a:rPr lang="en-US" altLang="en-US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“ </a:t>
            </a:r>
            <a:r>
              <a:rPr lang="en-US" altLang="en-US" sz="2400" dirty="0" smtClean="0">
                <a:solidFill>
                  <a:srgbClr val="660066"/>
                </a:solidFill>
                <a:latin typeface="Arial Black" panose="020B0A04020102020204" pitchFamily="34" charset="0"/>
              </a:rPr>
              <a:t>&gt;Click&lt;/a&gt;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When navigating to the new page, the value of </a:t>
            </a:r>
            <a:r>
              <a:rPr lang="en-US" altLang="en-US" u="sng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the id is passed either </a:t>
            </a:r>
            <a:r>
              <a:rPr lang="en-US" altLang="en-US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as :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 The  </a:t>
            </a:r>
            <a:r>
              <a:rPr lang="en-US" alt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route parameter </a:t>
            </a:r>
            <a:r>
              <a:rPr lang="en-US" altLang="en-US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( if it is defined as part of the page´s route template</a:t>
            </a:r>
            <a:r>
              <a:rPr lang="en-US" altLang="en-US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)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 otherwise, it is passed </a:t>
            </a:r>
            <a:r>
              <a:rPr lang="en-US" alt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as a </a:t>
            </a:r>
            <a:r>
              <a:rPr lang="en-US" altLang="en-US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queryString</a:t>
            </a:r>
            <a:r>
              <a:rPr lang="en-US" alt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endParaRPr lang="en-US" altLang="en-US" dirty="0" smtClean="0">
              <a:solidFill>
                <a:srgbClr val="333333"/>
              </a:solidFill>
              <a:latin typeface="Arial Black" panose="020B0A04020102020204" pitchFamily="34" charset="0"/>
              <a:cs typeface="Open Sans" panose="020B0606030504020204" pitchFamily="34" charset="0"/>
            </a:endParaRPr>
          </a:p>
          <a:p>
            <a:pPr marL="914400" lvl="2" indent="0">
              <a:lnSpc>
                <a:spcPct val="200000"/>
              </a:lnSpc>
              <a:buNone/>
            </a:pPr>
            <a:r>
              <a:rPr lang="da-DK" altLang="en-US" sz="24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The </a:t>
            </a:r>
            <a:r>
              <a:rPr lang="da-DK" altLang="en-US" sz="2400" dirty="0" smtClean="0">
                <a:solidFill>
                  <a:srgbClr val="7030A0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id </a:t>
            </a:r>
            <a:r>
              <a:rPr lang="da-DK" altLang="en-US" sz="24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is </a:t>
            </a:r>
            <a:r>
              <a:rPr lang="da-DK" altLang="en-US" sz="2400" dirty="0" err="1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captured</a:t>
            </a:r>
            <a:r>
              <a:rPr lang="da-DK" altLang="en-US" sz="24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 as the parameter of </a:t>
            </a:r>
            <a:r>
              <a:rPr lang="da-DK" altLang="en-US" sz="2400" dirty="0" err="1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OnGet</a:t>
            </a:r>
            <a:r>
              <a:rPr lang="da-DK" altLang="en-US" sz="24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 and </a:t>
            </a:r>
            <a:r>
              <a:rPr lang="da-DK" altLang="en-US" sz="2400" dirty="0" err="1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OnPost</a:t>
            </a:r>
            <a:r>
              <a:rPr lang="da-DK" altLang="en-US" sz="2400" dirty="0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r>
              <a:rPr lang="da-DK" altLang="en-US" sz="2400" dirty="0" err="1" smtClean="0">
                <a:solidFill>
                  <a:srgbClr val="333333"/>
                </a:solidFill>
                <a:latin typeface="Arial Black" panose="020B0A04020102020204" pitchFamily="34" charset="0"/>
                <a:cs typeface="Open Sans" panose="020B0606030504020204" pitchFamily="34" charset="0"/>
              </a:rPr>
              <a:t>methods</a:t>
            </a:r>
            <a:endParaRPr lang="en-US" altLang="en-US" sz="2400" dirty="0" smtClean="0">
              <a:solidFill>
                <a:srgbClr val="333333"/>
              </a:solidFill>
              <a:latin typeface="Arial Black" panose="020B0A04020102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807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Calibri Light</vt:lpstr>
      <vt:lpstr>Courier New</vt:lpstr>
      <vt:lpstr>Lato Black</vt:lpstr>
      <vt:lpstr>Menlo</vt:lpstr>
      <vt:lpstr>Open Sans</vt:lpstr>
      <vt:lpstr>Wingdings</vt:lpstr>
      <vt:lpstr>Office-tema</vt:lpstr>
      <vt:lpstr>Tag helpers</vt:lpstr>
      <vt:lpstr>What are tag helpers?</vt:lpstr>
      <vt:lpstr>Register tag helpers</vt:lpstr>
      <vt:lpstr>The Input Tag Helper</vt:lpstr>
      <vt:lpstr>The Input Tag Helper</vt:lpstr>
      <vt:lpstr>The Label Tag Helper  The label tag helper generates appropriate for attribute values and content based   on the PageModel property that is assigned to it.</vt:lpstr>
      <vt:lpstr>The Anchor tag helper</vt:lpstr>
      <vt:lpstr>The Anchor tag helper</vt:lpstr>
      <vt:lpstr>The Anchor tag helper</vt:lpstr>
      <vt:lpstr>The Anchor tag helper</vt:lpstr>
      <vt:lpstr>The Select Tag Helper</vt:lpstr>
      <vt:lpstr>Enumeration</vt:lpstr>
      <vt:lpstr>SelectListItem</vt:lpstr>
      <vt:lpstr>The Validation Tag Helper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helpers</dc:title>
  <dc:creator>EASJ</dc:creator>
  <cp:lastModifiedBy>EASJ</cp:lastModifiedBy>
  <cp:revision>52</cp:revision>
  <dcterms:created xsi:type="dcterms:W3CDTF">2020-09-19T17:46:31Z</dcterms:created>
  <dcterms:modified xsi:type="dcterms:W3CDTF">2020-10-22T21:15:31Z</dcterms:modified>
</cp:coreProperties>
</file>